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officedocument.obfuscatedFont" Extension="odttf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21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0" r:id="rId4"/>
    <p:sldMasterId id="2147483671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</p:sldIdLst>
  <p:sldSz cy="5143500" cx="9144000"/>
  <p:notesSz cx="6858000" cy="9144000"/>
  <p:embeddedFontLst>
    <p:embeddedFont>
      <p:font typeface="Montserrat SemiBold"/>
      <p:regular r:id="rId23"/>
      <p:bold r:id="rId24"/>
      <p:italic r:id="rId25"/>
      <p:boldItalic r:id="rId26"/>
    </p:embeddedFont>
    <p:embeddedFont>
      <p:font typeface="Roboto"/>
      <p:regular r:id="rId27"/>
      <p:bold r:id="rId28"/>
      <p:italic r:id="rId29"/>
      <p:boldItalic r:id="rId30"/>
    </p:embeddedFont>
    <p:embeddedFont>
      <p:font typeface="Montserrat"/>
      <p:regular r:id="rId31"/>
      <p:bold r:id="rId32"/>
      <p:italic r:id="rId33"/>
      <p:boldItalic r:id="rId34"/>
    </p:embeddedFont>
    <p:embeddedFont>
      <p:font typeface="Montserrat Light"/>
      <p:regular r:id="rId35"/>
      <p:bold r:id="rId36"/>
      <p:italic r:id="rId37"/>
      <p:boldItalic r:id="rId38"/>
    </p:embeddedFont>
    <p:embeddedFont>
      <p:font typeface="Montserrat ExtraBold"/>
      <p:bold r:id="rId39"/>
      <p:boldItalic r:id="rId40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MontserratExtraBold-boldItalic.fntdata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font" Target="fonts/MontserratSemiBold-bold.fntdata"/><Relationship Id="rId23" Type="http://schemas.openxmlformats.org/officeDocument/2006/relationships/font" Target="fonts/MontserratSemiBold-regular.fntdata"/><Relationship Id="rId1" Type="http://schemas.openxmlformats.org/officeDocument/2006/relationships/theme" Target="theme/theme3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3.xml"/><Relationship Id="rId26" Type="http://schemas.openxmlformats.org/officeDocument/2006/relationships/font" Target="fonts/MontserratSemiBold-boldItalic.fntdata"/><Relationship Id="rId25" Type="http://schemas.openxmlformats.org/officeDocument/2006/relationships/font" Target="fonts/MontserratSemiBold-italic.fntdata"/><Relationship Id="rId28" Type="http://schemas.openxmlformats.org/officeDocument/2006/relationships/font" Target="fonts/Roboto-bold.fntdata"/><Relationship Id="rId27" Type="http://schemas.openxmlformats.org/officeDocument/2006/relationships/font" Target="fonts/Roboto-regular.fntdata"/><Relationship Id="rId5" Type="http://schemas.openxmlformats.org/officeDocument/2006/relationships/slideMaster" Target="slideMasters/slideMaster2.xml"/><Relationship Id="rId6" Type="http://schemas.openxmlformats.org/officeDocument/2006/relationships/notesMaster" Target="notesMasters/notesMaster1.xml"/><Relationship Id="rId29" Type="http://schemas.openxmlformats.org/officeDocument/2006/relationships/font" Target="fonts/Roboto-italic.fntdata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Montserrat-regular.fntdata"/><Relationship Id="rId30" Type="http://schemas.openxmlformats.org/officeDocument/2006/relationships/font" Target="fonts/Roboto-boldItalic.fntdata"/><Relationship Id="rId11" Type="http://schemas.openxmlformats.org/officeDocument/2006/relationships/slide" Target="slides/slide5.xml"/><Relationship Id="rId33" Type="http://schemas.openxmlformats.org/officeDocument/2006/relationships/font" Target="fonts/Montserrat-italic.fntdata"/><Relationship Id="rId10" Type="http://schemas.openxmlformats.org/officeDocument/2006/relationships/slide" Target="slides/slide4.xml"/><Relationship Id="rId32" Type="http://schemas.openxmlformats.org/officeDocument/2006/relationships/font" Target="fonts/Montserrat-bold.fntdata"/><Relationship Id="rId13" Type="http://schemas.openxmlformats.org/officeDocument/2006/relationships/slide" Target="slides/slide7.xml"/><Relationship Id="rId35" Type="http://schemas.openxmlformats.org/officeDocument/2006/relationships/font" Target="fonts/MontserratLight-regular.fntdata"/><Relationship Id="rId12" Type="http://schemas.openxmlformats.org/officeDocument/2006/relationships/slide" Target="slides/slide6.xml"/><Relationship Id="rId34" Type="http://schemas.openxmlformats.org/officeDocument/2006/relationships/font" Target="fonts/Montserrat-boldItalic.fntdata"/><Relationship Id="rId15" Type="http://schemas.openxmlformats.org/officeDocument/2006/relationships/slide" Target="slides/slide9.xml"/><Relationship Id="rId37" Type="http://schemas.openxmlformats.org/officeDocument/2006/relationships/font" Target="fonts/MontserratLight-italic.fntdata"/><Relationship Id="rId14" Type="http://schemas.openxmlformats.org/officeDocument/2006/relationships/slide" Target="slides/slide8.xml"/><Relationship Id="rId36" Type="http://schemas.openxmlformats.org/officeDocument/2006/relationships/font" Target="fonts/MontserratLight-bold.fntdata"/><Relationship Id="rId17" Type="http://schemas.openxmlformats.org/officeDocument/2006/relationships/slide" Target="slides/slide11.xml"/><Relationship Id="rId39" Type="http://schemas.openxmlformats.org/officeDocument/2006/relationships/font" Target="fonts/MontserratExtraBold-bold.fntdata"/><Relationship Id="rId16" Type="http://schemas.openxmlformats.org/officeDocument/2006/relationships/slide" Target="slides/slide10.xml"/><Relationship Id="rId38" Type="http://schemas.openxmlformats.org/officeDocument/2006/relationships/font" Target="fonts/MontserratLight-boldItalic.fntdata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1.png>
</file>

<file path=ppt/media/image13.png>
</file>

<file path=ppt/media/image15.png>
</file>

<file path=ppt/media/image17.png>
</file>

<file path=ppt/media/image19.png>
</file>

<file path=ppt/media/image2.png>
</file>

<file path=ppt/media/image22.png>
</file>

<file path=ppt/media/image23.png>
</file>

<file path=ppt/media/image24.png>
</file>

<file path=ppt/media/image25.png>
</file>

<file path=ppt/media/image26.png>
</file>

<file path=ppt/media/image28.png>
</file>

<file path=ppt/media/image29.png>
</file>

<file path=ppt/media/image3.png>
</file>

<file path=ppt/media/image30.png>
</file>

<file path=ppt/media/image31.png>
</file>

<file path=ppt/media/image4.png>
</file>

<file path=ppt/media/image5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7" name="Google Shape;9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9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g2c4df711d7e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1" name="Google Shape;221;g2c4df711d7e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g2c4df711d7e_0_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4" name="Google Shape;234;g2c4df711d7e_0_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g2c4df711d7e_0_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9" name="Google Shape;249;g2c4df711d7e_0_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2c21290821a_0_1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2c21290821a_0_1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g1f52654bd71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8" name="Google Shape;278;g1f52654bd71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89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g1f52654bd71_0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1" name="Google Shape;291;g1f52654bd71_0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2c21290821a_0_32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2c21290821a_0_32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2c4df711d7e_0_9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2c4df711d7e_0_9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g2c4df711d7e_0_1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5" name="Google Shape;135;g2c4df711d7e_0_1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g1f52654bd7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8" name="Google Shape;148;g1f52654bd7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1f52654bd71_0_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1f52654bd71_0_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2c3e70c202e_0_3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2c3e70c202e_0_3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2c4869d65af_0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2c4869d65af_0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1f52654bd71_0_1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1f52654bd71_0_1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1f52654bd71_0_13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2" name="Google Shape;212;g1f52654bd71_0_13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4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56" name="Google Shape;56;p14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57" name="Google Shape;57;p1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5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60" name="Google Shape;60;p1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3" name="Google Shape;63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64" name="Google Shape;64;p1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67" name="Google Shape;67;p17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8" name="Google Shape;68;p17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69" name="Google Shape;69;p1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72" name="Google Shape;72;p1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75" name="Google Shape;75;p19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76" name="Google Shape;76;p1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0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rt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79" name="Google Shape;79;p2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1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2" name="Google Shape;82;p21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83" name="Google Shape;83;p21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84" name="Google Shape;84;p21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85" name="Google Shape;85;p2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86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Google Shape;87;p22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88" name="Google Shape;88;p2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89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23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91" name="Google Shape;91;p23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92" name="Google Shape;92;p2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1" Type="http://schemas.openxmlformats.org/officeDocument/2006/relationships/slideLayout" Target="../slideLayouts/slideLayout21.xml"/><Relationship Id="rId10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12" Type="http://schemas.openxmlformats.org/officeDocument/2006/relationships/slideLayout" Target="../slideLayouts/slideLayout22.xml"/><Relationship Id="rId1" Type="http://schemas.openxmlformats.org/officeDocument/2006/relationships/image" Target="../media/image31.png"/><Relationship Id="rId2" Type="http://schemas.openxmlformats.org/officeDocument/2006/relationships/slideLayout" Target="../slideLayouts/slideLayout12.xml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9" Type="http://schemas.openxmlformats.org/officeDocument/2006/relationships/slideLayout" Target="../slideLayouts/slideLayout19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rgbClr val="202020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transition spd="med">
    <p:push dir="r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blipFill>
          <a:blip r:embed="rId1">
            <a:alphaModFix/>
          </a:blip>
          <a:stretch>
            <a:fillRect/>
          </a:stretch>
        </a:blipFill>
      </p:bgPr>
    </p:bg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52" name="Google Shape;52;p13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1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rtl="0" algn="r">
              <a:buNone/>
              <a:defRPr sz="1000">
                <a:solidFill>
                  <a:schemeClr val="dk2"/>
                </a:solidFill>
              </a:defRPr>
            </a:lvl1pPr>
            <a:lvl2pPr lvl="1" rtl="0" algn="r">
              <a:buNone/>
              <a:defRPr sz="1000">
                <a:solidFill>
                  <a:schemeClr val="dk2"/>
                </a:solidFill>
              </a:defRPr>
            </a:lvl2pPr>
            <a:lvl3pPr lvl="2" rtl="0" algn="r">
              <a:buNone/>
              <a:defRPr sz="1000">
                <a:solidFill>
                  <a:schemeClr val="dk2"/>
                </a:solidFill>
              </a:defRPr>
            </a:lvl3pPr>
            <a:lvl4pPr lvl="3" rtl="0" algn="r">
              <a:buNone/>
              <a:defRPr sz="1000">
                <a:solidFill>
                  <a:schemeClr val="dk2"/>
                </a:solidFill>
              </a:defRPr>
            </a:lvl4pPr>
            <a:lvl5pPr lvl="4" rtl="0" algn="r">
              <a:buNone/>
              <a:defRPr sz="1000">
                <a:solidFill>
                  <a:schemeClr val="dk2"/>
                </a:solidFill>
              </a:defRPr>
            </a:lvl5pPr>
            <a:lvl6pPr lvl="5" rtl="0" algn="r">
              <a:buNone/>
              <a:defRPr sz="1000">
                <a:solidFill>
                  <a:schemeClr val="dk2"/>
                </a:solidFill>
              </a:defRPr>
            </a:lvl6pPr>
            <a:lvl7pPr lvl="6" rtl="0" algn="r">
              <a:buNone/>
              <a:defRPr sz="1000">
                <a:solidFill>
                  <a:schemeClr val="dk2"/>
                </a:solidFill>
              </a:defRPr>
            </a:lvl7pPr>
            <a:lvl8pPr lvl="7" rtl="0" algn="r">
              <a:buNone/>
              <a:defRPr sz="1000">
                <a:solidFill>
                  <a:schemeClr val="dk2"/>
                </a:solidFill>
              </a:defRPr>
            </a:lvl8pPr>
            <a:lvl9pPr lvl="8" rtl="0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ru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59" r:id="rId2"/>
    <p:sldLayoutId id="2147483660" r:id="rId3"/>
    <p:sldLayoutId id="2147483661" r:id="rId4"/>
    <p:sldLayoutId id="2147483662" r:id="rId5"/>
    <p:sldLayoutId id="2147483663" r:id="rId6"/>
    <p:sldLayoutId id="2147483664" r:id="rId7"/>
    <p:sldLayoutId id="2147483665" r:id="rId8"/>
    <p:sldLayoutId id="2147483666" r:id="rId9"/>
    <p:sldLayoutId id="2147483667" r:id="rId10"/>
    <p:sldLayoutId id="2147483668" r:id="rId11"/>
    <p:sldLayoutId id="2147483669" r:id="rId12"/>
  </p:sldLayoutIdLst>
  <p:transition spd="med">
    <p:push dir="r"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3.png"/><Relationship Id="rId4" Type="http://schemas.openxmlformats.org/officeDocument/2006/relationships/image" Target="../media/image11.png"/><Relationship Id="rId5" Type="http://schemas.openxmlformats.org/officeDocument/2006/relationships/image" Target="../media/image4.png"/><Relationship Id="rId6" Type="http://schemas.openxmlformats.org/officeDocument/2006/relationships/image" Target="../media/image5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7.png"/><Relationship Id="rId6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4.png"/><Relationship Id="rId4" Type="http://schemas.openxmlformats.org/officeDocument/2006/relationships/image" Target="../media/image23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4.png"/><Relationship Id="rId4" Type="http://schemas.openxmlformats.org/officeDocument/2006/relationships/image" Target="../media/image17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26.png"/><Relationship Id="rId4" Type="http://schemas.openxmlformats.org/officeDocument/2006/relationships/image" Target="../media/image4.png"/><Relationship Id="rId5" Type="http://schemas.openxmlformats.org/officeDocument/2006/relationships/image" Target="../media/image23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4.png"/><Relationship Id="rId4" Type="http://schemas.openxmlformats.org/officeDocument/2006/relationships/image" Target="../media/image13.png"/><Relationship Id="rId5" Type="http://schemas.openxmlformats.org/officeDocument/2006/relationships/image" Target="../media/image22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Relationship Id="rId4" Type="http://schemas.openxmlformats.org/officeDocument/2006/relationships/image" Target="../media/image4.png"/><Relationship Id="rId5" Type="http://schemas.openxmlformats.org/officeDocument/2006/relationships/image" Target="../media/image23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4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5.png"/><Relationship Id="rId4" Type="http://schemas.openxmlformats.org/officeDocument/2006/relationships/image" Target="../media/image23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9" Type="http://schemas.openxmlformats.org/officeDocument/2006/relationships/image" Target="../media/image8.png"/><Relationship Id="rId5" Type="http://schemas.openxmlformats.org/officeDocument/2006/relationships/image" Target="../media/image7.png"/><Relationship Id="rId6" Type="http://schemas.openxmlformats.org/officeDocument/2006/relationships/image" Target="../media/image15.png"/><Relationship Id="rId7" Type="http://schemas.openxmlformats.org/officeDocument/2006/relationships/image" Target="../media/image19.png"/><Relationship Id="rId8" Type="http://schemas.openxmlformats.org/officeDocument/2006/relationships/image" Target="../media/image9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24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Relationship Id="rId4" Type="http://schemas.openxmlformats.org/officeDocument/2006/relationships/image" Target="../media/image4.png"/><Relationship Id="rId5" Type="http://schemas.openxmlformats.org/officeDocument/2006/relationships/image" Target="../media/image8.png"/><Relationship Id="rId6" Type="http://schemas.openxmlformats.org/officeDocument/2006/relationships/image" Target="../media/image7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8.png"/><Relationship Id="rId4" Type="http://schemas.openxmlformats.org/officeDocument/2006/relationships/image" Target="../media/image1.png"/><Relationship Id="rId5" Type="http://schemas.openxmlformats.org/officeDocument/2006/relationships/image" Target="../media/image2.png"/><Relationship Id="rId6" Type="http://schemas.openxmlformats.org/officeDocument/2006/relationships/image" Target="../media/image7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3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28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8.png"/><Relationship Id="rId4" Type="http://schemas.openxmlformats.org/officeDocument/2006/relationships/image" Target="../media/image13.png"/><Relationship Id="rId5" Type="http://schemas.openxmlformats.org/officeDocument/2006/relationships/image" Target="../media/image29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11700" y="262275"/>
            <a:ext cx="1350050" cy="613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00" name="Google Shape;100;p25"/>
          <p:cNvPicPr preferRelativeResize="0"/>
          <p:nvPr/>
        </p:nvPicPr>
        <p:blipFill>
          <a:blip r:embed="rId4">
            <a:alphaModFix amt="7000"/>
          </a:blip>
          <a:stretch>
            <a:fillRect/>
          </a:stretch>
        </p:blipFill>
        <p:spPr>
          <a:xfrm>
            <a:off x="1862800" y="88834"/>
            <a:ext cx="5228150" cy="17899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01" name="Google Shape;101;p25"/>
          <p:cNvPicPr preferRelativeResize="0"/>
          <p:nvPr/>
        </p:nvPicPr>
        <p:blipFill>
          <a:blip r:embed="rId5">
            <a:alphaModFix amt="69000"/>
          </a:blip>
          <a:stretch>
            <a:fillRect/>
          </a:stretch>
        </p:blipFill>
        <p:spPr>
          <a:xfrm rot="-10799972">
            <a:off x="1712100" y="875403"/>
            <a:ext cx="7431900" cy="1697716"/>
          </a:xfrm>
          <a:prstGeom prst="rect">
            <a:avLst/>
          </a:prstGeom>
          <a:noFill/>
          <a:ln>
            <a:noFill/>
          </a:ln>
        </p:spPr>
      </p:pic>
      <p:sp>
        <p:nvSpPr>
          <p:cNvPr id="102" name="Google Shape;102;p25"/>
          <p:cNvSpPr txBox="1"/>
          <p:nvPr>
            <p:ph type="ctrTitle"/>
          </p:nvPr>
        </p:nvSpPr>
        <p:spPr>
          <a:xfrm>
            <a:off x="360000" y="1077763"/>
            <a:ext cx="8784000" cy="1293000"/>
          </a:xfrm>
          <a:prstGeom prst="rect">
            <a:avLst/>
          </a:prstGeom>
        </p:spPr>
        <p:txBody>
          <a:bodyPr anchorCtr="0" anchor="b" bIns="91425" lIns="1620000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rgbClr val="CDEC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ПРОДВИЖЕНИЕ </a:t>
            </a:r>
            <a:endParaRPr sz="3600">
              <a:solidFill>
                <a:srgbClr val="CDEC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rgbClr val="CDEC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И МОНЕТИЗАЦИЯ </a:t>
            </a:r>
            <a:endParaRPr sz="3600">
              <a:solidFill>
                <a:srgbClr val="CDEC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103" name="Google Shape;103;p25"/>
          <p:cNvSpPr txBox="1"/>
          <p:nvPr>
            <p:ph idx="1" type="subTitle"/>
          </p:nvPr>
        </p:nvSpPr>
        <p:spPr>
          <a:xfrm>
            <a:off x="360000" y="2718450"/>
            <a:ext cx="8429700" cy="527400"/>
          </a:xfrm>
          <a:prstGeom prst="rect">
            <a:avLst/>
          </a:prstGeom>
        </p:spPr>
        <p:txBody>
          <a:bodyPr anchorCtr="0" anchor="t" bIns="91425" lIns="1620000" spcFirstLastPara="1" rIns="91425" wrap="square" tIns="91425">
            <a:noAutofit/>
          </a:bodyPr>
          <a:lstStyle/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rPr lang="ru" sz="2400">
                <a:solidFill>
                  <a:schemeClr val="lt1"/>
                </a:solidFill>
                <a:latin typeface="Roboto"/>
                <a:ea typeface="Roboto"/>
                <a:cs typeface="Roboto"/>
                <a:sym typeface="Roboto"/>
              </a:rPr>
              <a:t>START В SEO ДЛЯ ИНФОБИЗНЕСА</a:t>
            </a:r>
            <a:endParaRPr sz="2400">
              <a:solidFill>
                <a:schemeClr val="lt1"/>
              </a:solidFill>
              <a:latin typeface="Roboto"/>
              <a:ea typeface="Roboto"/>
              <a:cs typeface="Roboto"/>
              <a:sym typeface="Roboto"/>
            </a:endParaRPr>
          </a:p>
          <a:p>
            <a:pPr indent="0" lvl="0" marL="0" rtl="0" algn="l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688"/>
              <a:buNone/>
            </a:pPr>
            <a:r>
              <a:t/>
            </a:r>
            <a:endParaRPr sz="2400">
              <a:solidFill>
                <a:schemeClr val="lt1"/>
              </a:solidFill>
            </a:endParaRPr>
          </a:p>
        </p:txBody>
      </p:sp>
      <p:sp>
        <p:nvSpPr>
          <p:cNvPr id="104" name="Google Shape;104;p25"/>
          <p:cNvSpPr txBox="1"/>
          <p:nvPr>
            <p:ph idx="1" type="subTitle"/>
          </p:nvPr>
        </p:nvSpPr>
        <p:spPr>
          <a:xfrm rot="-760">
            <a:off x="2009550" y="3319825"/>
            <a:ext cx="2715000" cy="415500"/>
          </a:xfrm>
          <a:prstGeom prst="rect">
            <a:avLst/>
          </a:prstGeom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0000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связки</a:t>
            </a:r>
            <a:endParaRPr sz="2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5" name="Google Shape;105;p25"/>
          <p:cNvSpPr txBox="1"/>
          <p:nvPr>
            <p:ph idx="1" type="subTitle"/>
          </p:nvPr>
        </p:nvSpPr>
        <p:spPr>
          <a:xfrm>
            <a:off x="4790752" y="3319657"/>
            <a:ext cx="1988700" cy="415500"/>
          </a:xfrm>
          <a:prstGeom prst="rect">
            <a:avLst/>
          </a:prstGeom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0000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конверсии</a:t>
            </a:r>
            <a:endParaRPr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06" name="Google Shape;106;p25"/>
          <p:cNvPicPr preferRelativeResize="0"/>
          <p:nvPr/>
        </p:nvPicPr>
        <p:blipFill>
          <a:blip r:embed="rId6">
            <a:alphaModFix amt="80000"/>
          </a:blip>
          <a:stretch>
            <a:fillRect/>
          </a:stretch>
        </p:blipFill>
        <p:spPr>
          <a:xfrm rot="-564399">
            <a:off x="1276931" y="2237543"/>
            <a:ext cx="575895" cy="723150"/>
          </a:xfrm>
          <a:prstGeom prst="rect">
            <a:avLst/>
          </a:prstGeom>
          <a:noFill/>
          <a:ln>
            <a:noFill/>
          </a:ln>
        </p:spPr>
      </p:pic>
      <p:sp>
        <p:nvSpPr>
          <p:cNvPr id="107" name="Google Shape;107;p25"/>
          <p:cNvSpPr txBox="1"/>
          <p:nvPr/>
        </p:nvSpPr>
        <p:spPr>
          <a:xfrm rot="-148636">
            <a:off x="2078471" y="4022915"/>
            <a:ext cx="5163926" cy="415590"/>
          </a:xfrm>
          <a:prstGeom prst="rect">
            <a:avLst/>
          </a:prstGeom>
          <a:noFill/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0000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работа с трафиком и масштабирование</a:t>
            </a:r>
            <a:endParaRPr sz="15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08" name="Google Shape;108;p25"/>
          <p:cNvSpPr txBox="1"/>
          <p:nvPr>
            <p:ph idx="1" type="subTitle"/>
          </p:nvPr>
        </p:nvSpPr>
        <p:spPr>
          <a:xfrm>
            <a:off x="6845650" y="3319650"/>
            <a:ext cx="1752900" cy="415500"/>
          </a:xfrm>
          <a:prstGeom prst="rect">
            <a:avLst/>
          </a:prstGeom>
          <a:ln cap="flat" cmpd="sng" w="9525">
            <a:solidFill>
              <a:srgbClr val="99999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0000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5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метрики</a:t>
            </a:r>
            <a:endParaRPr sz="15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22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34"/>
          <p:cNvPicPr preferRelativeResize="0"/>
          <p:nvPr/>
        </p:nvPicPr>
        <p:blipFill rotWithShape="1">
          <a:blip r:embed="rId3">
            <a:alphaModFix amt="51000"/>
          </a:blip>
          <a:srcRect b="0" l="475" r="475" t="0"/>
          <a:stretch/>
        </p:blipFill>
        <p:spPr>
          <a:xfrm>
            <a:off x="5851279" y="1834124"/>
            <a:ext cx="544700" cy="31275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34"/>
          <p:cNvSpPr txBox="1"/>
          <p:nvPr/>
        </p:nvSpPr>
        <p:spPr>
          <a:xfrm>
            <a:off x="5851275" y="2070675"/>
            <a:ext cx="2658600" cy="12672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Зарабатывать 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на партнерских программах</a:t>
            </a:r>
            <a:endParaRPr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225" name="Google Shape;225;p34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311712" y="1800749"/>
            <a:ext cx="521359" cy="357508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4"/>
          <p:cNvSpPr txBox="1"/>
          <p:nvPr/>
        </p:nvSpPr>
        <p:spPr>
          <a:xfrm>
            <a:off x="311725" y="2075550"/>
            <a:ext cx="2658600" cy="12672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Оказывать услуги 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 SEO-продвижению клиентам в инфобизнесе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27" name="Google Shape;227;p34"/>
          <p:cNvPicPr preferRelativeResize="0"/>
          <p:nvPr/>
        </p:nvPicPr>
        <p:blipFill>
          <a:blip r:embed="rId5">
            <a:alphaModFix amt="51000"/>
          </a:blip>
          <a:stretch>
            <a:fillRect/>
          </a:stretch>
        </p:blipFill>
        <p:spPr>
          <a:xfrm>
            <a:off x="3292996" y="1834137"/>
            <a:ext cx="544700" cy="312750"/>
          </a:xfrm>
          <a:prstGeom prst="rect">
            <a:avLst/>
          </a:prstGeom>
          <a:noFill/>
          <a:ln>
            <a:noFill/>
          </a:ln>
        </p:spPr>
      </p:pic>
      <p:sp>
        <p:nvSpPr>
          <p:cNvPr id="228" name="Google Shape;228;p34"/>
          <p:cNvSpPr txBox="1"/>
          <p:nvPr/>
        </p:nvSpPr>
        <p:spPr>
          <a:xfrm>
            <a:off x="3293000" y="2072675"/>
            <a:ext cx="2235600" cy="12672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Продвигать свои или клиентские продукты через воронки в статьях</a:t>
            </a:r>
            <a:endParaRPr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29" name="Google Shape;229;p34"/>
          <p:cNvSpPr txBox="1"/>
          <p:nvPr/>
        </p:nvSpPr>
        <p:spPr>
          <a:xfrm>
            <a:off x="311700" y="0"/>
            <a:ext cx="8363100" cy="15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МОНЕТИЗАЦИЯ ТРАФИКА</a:t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230" name="Google Shape;230;p3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-150601">
            <a:off x="-101726" y="724861"/>
            <a:ext cx="9470001" cy="349077"/>
          </a:xfrm>
          <a:prstGeom prst="rect">
            <a:avLst/>
          </a:prstGeom>
          <a:noFill/>
          <a:ln>
            <a:noFill/>
          </a:ln>
        </p:spPr>
      </p:pic>
      <p:sp>
        <p:nvSpPr>
          <p:cNvPr id="231" name="Google Shape;231;p34"/>
          <p:cNvSpPr txBox="1"/>
          <p:nvPr/>
        </p:nvSpPr>
        <p:spPr>
          <a:xfrm rot="-130431">
            <a:off x="-430935" y="678286"/>
            <a:ext cx="8478402" cy="5238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71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33333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ИЗ SEO-ПРОДВИЖЕНИЯ</a:t>
            </a:r>
            <a:endParaRPr sz="1800">
              <a:solidFill>
                <a:srgbClr val="333333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p35"/>
          <p:cNvSpPr txBox="1"/>
          <p:nvPr/>
        </p:nvSpPr>
        <p:spPr>
          <a:xfrm>
            <a:off x="392750" y="1438800"/>
            <a:ext cx="8363100" cy="15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ОШИБКИ НА СТАРТЕ</a:t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237" name="Google Shape;237;p3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50601">
            <a:off x="-101726" y="2163661"/>
            <a:ext cx="9470001" cy="349077"/>
          </a:xfrm>
          <a:prstGeom prst="rect">
            <a:avLst/>
          </a:prstGeom>
          <a:noFill/>
          <a:ln>
            <a:noFill/>
          </a:ln>
        </p:spPr>
      </p:pic>
      <p:sp>
        <p:nvSpPr>
          <p:cNvPr id="238" name="Google Shape;238;p35"/>
          <p:cNvSpPr txBox="1"/>
          <p:nvPr/>
        </p:nvSpPr>
        <p:spPr>
          <a:xfrm rot="-130431">
            <a:off x="-349885" y="2117086"/>
            <a:ext cx="8478402" cy="5238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71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33333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В</a:t>
            </a:r>
            <a:r>
              <a:rPr lang="ru" sz="1800">
                <a:solidFill>
                  <a:srgbClr val="33333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 SEO-ПРОДВИЖЕНИИ</a:t>
            </a:r>
            <a:endParaRPr sz="1800">
              <a:solidFill>
                <a:srgbClr val="333333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239" name="Google Shape;239;p35"/>
          <p:cNvSpPr txBox="1"/>
          <p:nvPr/>
        </p:nvSpPr>
        <p:spPr>
          <a:xfrm>
            <a:off x="337725" y="2890125"/>
            <a:ext cx="4366800" cy="71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Бинго, которое лучше </a:t>
            </a:r>
            <a:endParaRPr sz="16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никогда не собирать…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0" name="Google Shape;240;p35"/>
          <p:cNvSpPr/>
          <p:nvPr/>
        </p:nvSpPr>
        <p:spPr>
          <a:xfrm>
            <a:off x="5108875" y="10700"/>
            <a:ext cx="2017500" cy="17109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Неправильно выбрал нишу и ключевые запросы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1" name="Google Shape;241;p35"/>
          <p:cNvSpPr/>
          <p:nvPr/>
        </p:nvSpPr>
        <p:spPr>
          <a:xfrm>
            <a:off x="7126438" y="10700"/>
            <a:ext cx="2017500" cy="17109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Неверно подобрал тему, формат продвижения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2" name="Google Shape;242;p35"/>
          <p:cNvSpPr/>
          <p:nvPr/>
        </p:nvSpPr>
        <p:spPr>
          <a:xfrm>
            <a:off x="5108875" y="1721636"/>
            <a:ext cx="2017500" cy="17109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Создал много однотипного 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контента из 1 поискового запроса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3" name="Google Shape;243;p35"/>
          <p:cNvSpPr/>
          <p:nvPr/>
        </p:nvSpPr>
        <p:spPr>
          <a:xfrm>
            <a:off x="7126438" y="1721636"/>
            <a:ext cx="2017500" cy="17109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Ушел в пессимизацию в поисковой выдаче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4" name="Google Shape;244;p35"/>
          <p:cNvSpPr/>
          <p:nvPr/>
        </p:nvSpPr>
        <p:spPr>
          <a:xfrm>
            <a:off x="5108875" y="3432572"/>
            <a:ext cx="2017500" cy="17109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Не прогнозировал результат и не вел системную работу 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 SEO-продвижению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45" name="Google Shape;245;p35"/>
          <p:cNvSpPr/>
          <p:nvPr/>
        </p:nvSpPr>
        <p:spPr>
          <a:xfrm>
            <a:off x="7126438" y="3432572"/>
            <a:ext cx="2017500" cy="17109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Работал без договора 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46" name="Google Shape;246;p35"/>
          <p:cNvPicPr preferRelativeResize="0"/>
          <p:nvPr/>
        </p:nvPicPr>
        <p:blipFill>
          <a:blip r:embed="rId4">
            <a:alphaModFix amt="11000"/>
          </a:blip>
          <a:stretch>
            <a:fillRect/>
          </a:stretch>
        </p:blipFill>
        <p:spPr>
          <a:xfrm rot="668198">
            <a:off x="3162200" y="3171454"/>
            <a:ext cx="1210675" cy="27744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1" name="Google Shape;251;p36"/>
          <p:cNvPicPr preferRelativeResize="0"/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 rot="18">
            <a:off x="311725" y="3370870"/>
            <a:ext cx="7921249" cy="349061"/>
          </a:xfrm>
          <a:prstGeom prst="rect">
            <a:avLst/>
          </a:prstGeom>
          <a:noFill/>
          <a:ln>
            <a:noFill/>
          </a:ln>
        </p:spPr>
      </p:pic>
      <p:pic>
        <p:nvPicPr>
          <p:cNvPr id="252" name="Google Shape;252;p36"/>
          <p:cNvPicPr preferRelativeResize="0"/>
          <p:nvPr/>
        </p:nvPicPr>
        <p:blipFill rotWithShape="1">
          <a:blip r:embed="rId3">
            <a:alphaModFix/>
          </a:blip>
          <a:srcRect b="20140" l="0" r="45054" t="0"/>
          <a:stretch/>
        </p:blipFill>
        <p:spPr>
          <a:xfrm rot="15">
            <a:off x="311725" y="1696415"/>
            <a:ext cx="7275899" cy="364342"/>
          </a:xfrm>
          <a:prstGeom prst="rect">
            <a:avLst/>
          </a:prstGeom>
          <a:noFill/>
          <a:ln>
            <a:noFill/>
          </a:ln>
        </p:spPr>
      </p:pic>
      <p:sp>
        <p:nvSpPr>
          <p:cNvPr id="253" name="Google Shape;253;p36"/>
          <p:cNvSpPr txBox="1"/>
          <p:nvPr/>
        </p:nvSpPr>
        <p:spPr>
          <a:xfrm>
            <a:off x="311700" y="0"/>
            <a:ext cx="8363100" cy="15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КАК РАСТИ И МАСШТАБИРОВАТЬСЯ</a:t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В ИНФОБИЗНЕСЕ С SEO</a:t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sp>
        <p:nvSpPr>
          <p:cNvPr id="254" name="Google Shape;254;p36"/>
          <p:cNvSpPr txBox="1"/>
          <p:nvPr/>
        </p:nvSpPr>
        <p:spPr>
          <a:xfrm>
            <a:off x="5205925" y="3719950"/>
            <a:ext cx="2381700" cy="10134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Зарабатывать 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на партнерках</a:t>
            </a:r>
            <a:endParaRPr sz="1200"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55" name="Google Shape;255;p36"/>
          <p:cNvSpPr txBox="1"/>
          <p:nvPr/>
        </p:nvSpPr>
        <p:spPr>
          <a:xfrm>
            <a:off x="311725" y="3723848"/>
            <a:ext cx="2658600" cy="10134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Оказывать услуги 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 SEO-продвижению клиентам в инфобизнесе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6" name="Google Shape;256;p36"/>
          <p:cNvSpPr txBox="1"/>
          <p:nvPr/>
        </p:nvSpPr>
        <p:spPr>
          <a:xfrm>
            <a:off x="2970325" y="3721549"/>
            <a:ext cx="2235600" cy="10134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Продвигать свои продукты через воронки в статьях</a:t>
            </a:r>
            <a:endParaRPr sz="1200"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57" name="Google Shape;257;p36"/>
          <p:cNvSpPr txBox="1"/>
          <p:nvPr/>
        </p:nvSpPr>
        <p:spPr>
          <a:xfrm>
            <a:off x="5205925" y="2057549"/>
            <a:ext cx="2381700" cy="8394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Увеличивать объемы трафика с помощью доп инструментов</a:t>
            </a:r>
            <a:endParaRPr sz="1200"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58" name="Google Shape;258;p36"/>
          <p:cNvSpPr txBox="1"/>
          <p:nvPr/>
        </p:nvSpPr>
        <p:spPr>
          <a:xfrm>
            <a:off x="311725" y="2060778"/>
            <a:ext cx="2658600" cy="8394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Открыть маркетинговое агентство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259" name="Google Shape;259;p36"/>
          <p:cNvSpPr txBox="1"/>
          <p:nvPr/>
        </p:nvSpPr>
        <p:spPr>
          <a:xfrm>
            <a:off x="2970325" y="2058874"/>
            <a:ext cx="2235600" cy="8394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Запустить свой 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сайт-блог, расширяем продуктовую линейку</a:t>
            </a:r>
            <a:endParaRPr sz="1200"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sp>
        <p:nvSpPr>
          <p:cNvPr id="260" name="Google Shape;260;p36"/>
          <p:cNvSpPr txBox="1"/>
          <p:nvPr/>
        </p:nvSpPr>
        <p:spPr>
          <a:xfrm>
            <a:off x="3384325" y="3268350"/>
            <a:ext cx="1130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start</a:t>
            </a:r>
            <a:endParaRPr sz="2400">
              <a:solidFill>
                <a:srgbClr val="202020"/>
              </a:solidFill>
            </a:endParaRPr>
          </a:p>
        </p:txBody>
      </p:sp>
      <p:sp>
        <p:nvSpPr>
          <p:cNvPr id="261" name="Google Shape;261;p36"/>
          <p:cNvSpPr txBox="1"/>
          <p:nvPr/>
        </p:nvSpPr>
        <p:spPr>
          <a:xfrm>
            <a:off x="3384325" y="1551600"/>
            <a:ext cx="11307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2400">
                <a:solidFill>
                  <a:srgbClr val="202020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pro</a:t>
            </a:r>
            <a:endParaRPr sz="2400">
              <a:solidFill>
                <a:srgbClr val="202020"/>
              </a:solidFill>
            </a:endParaRPr>
          </a:p>
        </p:txBody>
      </p:sp>
      <p:pic>
        <p:nvPicPr>
          <p:cNvPr id="262" name="Google Shape;262;p36"/>
          <p:cNvPicPr preferRelativeResize="0"/>
          <p:nvPr/>
        </p:nvPicPr>
        <p:blipFill>
          <a:blip r:embed="rId4">
            <a:alphaModFix amt="20000"/>
          </a:blip>
          <a:stretch>
            <a:fillRect/>
          </a:stretch>
        </p:blipFill>
        <p:spPr>
          <a:xfrm>
            <a:off x="7970449" y="1075000"/>
            <a:ext cx="704351" cy="3716025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263" name="Google Shape;263;p36"/>
          <p:cNvCxnSpPr/>
          <p:nvPr/>
        </p:nvCxnSpPr>
        <p:spPr>
          <a:xfrm rot="10800000">
            <a:off x="1638625" y="2912775"/>
            <a:ext cx="0" cy="46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4" name="Google Shape;264;p36"/>
          <p:cNvCxnSpPr/>
          <p:nvPr/>
        </p:nvCxnSpPr>
        <p:spPr>
          <a:xfrm rot="10800000">
            <a:off x="4085725" y="2912725"/>
            <a:ext cx="0" cy="460800"/>
          </a:xfrm>
          <a:prstGeom prst="straightConnector1">
            <a:avLst/>
          </a:prstGeom>
          <a:noFill/>
          <a:ln cap="flat" cmpd="sng" w="9525">
            <a:solidFill>
              <a:srgbClr val="42484B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65" name="Google Shape;265;p36"/>
          <p:cNvCxnSpPr/>
          <p:nvPr/>
        </p:nvCxnSpPr>
        <p:spPr>
          <a:xfrm rot="10800000">
            <a:off x="6394375" y="2912700"/>
            <a:ext cx="0" cy="457800"/>
          </a:xfrm>
          <a:prstGeom prst="straightConnector1">
            <a:avLst/>
          </a:prstGeom>
          <a:noFill/>
          <a:ln cap="flat" cmpd="sng" w="9525">
            <a:solidFill>
              <a:srgbClr val="2C2E2F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70" name="Google Shape;270;p3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6925" y="1223113"/>
            <a:ext cx="6073774" cy="2443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1" name="Google Shape;271;p37"/>
          <p:cNvPicPr preferRelativeResize="0"/>
          <p:nvPr/>
        </p:nvPicPr>
        <p:blipFill>
          <a:blip r:embed="rId4">
            <a:alphaModFix amt="12000"/>
          </a:blip>
          <a:stretch>
            <a:fillRect/>
          </a:stretch>
        </p:blipFill>
        <p:spPr>
          <a:xfrm rot="5400039">
            <a:off x="6377357" y="2044085"/>
            <a:ext cx="4548383" cy="349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72" name="Google Shape;272;p37"/>
          <p:cNvPicPr preferRelativeResize="0"/>
          <p:nvPr/>
        </p:nvPicPr>
        <p:blipFill>
          <a:blip r:embed="rId5">
            <a:alphaModFix amt="30000"/>
          </a:blip>
          <a:stretch>
            <a:fillRect/>
          </a:stretch>
        </p:blipFill>
        <p:spPr>
          <a:xfrm rot="366654">
            <a:off x="7187203" y="1209888"/>
            <a:ext cx="1152468" cy="2641049"/>
          </a:xfrm>
          <a:prstGeom prst="rect">
            <a:avLst/>
          </a:prstGeom>
          <a:noFill/>
          <a:ln>
            <a:noFill/>
          </a:ln>
        </p:spPr>
      </p:pic>
      <p:pic>
        <p:nvPicPr>
          <p:cNvPr id="273" name="Google Shape;273;p37"/>
          <p:cNvPicPr preferRelativeResize="0"/>
          <p:nvPr/>
        </p:nvPicPr>
        <p:blipFill>
          <a:blip r:embed="rId4">
            <a:alphaModFix amt="25000"/>
          </a:blip>
          <a:stretch>
            <a:fillRect/>
          </a:stretch>
        </p:blipFill>
        <p:spPr>
          <a:xfrm rot="17">
            <a:off x="-1" y="4511286"/>
            <a:ext cx="9469998" cy="349077"/>
          </a:xfrm>
          <a:prstGeom prst="rect">
            <a:avLst/>
          </a:prstGeom>
          <a:noFill/>
          <a:ln>
            <a:noFill/>
          </a:ln>
        </p:spPr>
      </p:pic>
      <p:sp>
        <p:nvSpPr>
          <p:cNvPr id="274" name="Google Shape;274;p37"/>
          <p:cNvSpPr/>
          <p:nvPr/>
        </p:nvSpPr>
        <p:spPr>
          <a:xfrm>
            <a:off x="9470000" y="3321438"/>
            <a:ext cx="289200" cy="19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75" name="Google Shape;275;p37"/>
          <p:cNvSpPr txBox="1"/>
          <p:nvPr/>
        </p:nvSpPr>
        <p:spPr>
          <a:xfrm>
            <a:off x="880725" y="1384013"/>
            <a:ext cx="5675400" cy="212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rPr>
              <a:t>Цель этого обучения - показать вам возможности продвижения без огромных бюджетов на реальных кейсах</a:t>
            </a:r>
            <a:endParaRPr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EFEFE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Вы на практике и своих продуктах с 0 увидели, что нужно, выстраивать SEO-продвижение для себя и своих клиентов. Главное, появилось желание применять на своих проектах</a:t>
            </a:r>
            <a:endParaRPr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EFEFE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и видеть не одноразовые, а постоянные результаты работы</a:t>
            </a:r>
            <a:endParaRPr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9" name="Shape 2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0" name="Google Shape;280;p38"/>
          <p:cNvPicPr preferRelativeResize="0"/>
          <p:nvPr/>
        </p:nvPicPr>
        <p:blipFill>
          <a:blip r:embed="rId3">
            <a:alphaModFix amt="12000"/>
          </a:blip>
          <a:stretch>
            <a:fillRect/>
          </a:stretch>
        </p:blipFill>
        <p:spPr>
          <a:xfrm rot="5400039">
            <a:off x="6377357" y="2044085"/>
            <a:ext cx="4548383" cy="34908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38"/>
          <p:cNvPicPr preferRelativeResize="0"/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 rot="17">
            <a:off x="-1" y="4265136"/>
            <a:ext cx="9469998" cy="349077"/>
          </a:xfrm>
          <a:prstGeom prst="rect">
            <a:avLst/>
          </a:prstGeom>
          <a:noFill/>
          <a:ln>
            <a:noFill/>
          </a:ln>
        </p:spPr>
      </p:pic>
      <p:sp>
        <p:nvSpPr>
          <p:cNvPr id="282" name="Google Shape;282;p38"/>
          <p:cNvSpPr/>
          <p:nvPr/>
        </p:nvSpPr>
        <p:spPr>
          <a:xfrm>
            <a:off x="9470000" y="3321438"/>
            <a:ext cx="289200" cy="1977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83" name="Google Shape;283;p38"/>
          <p:cNvSpPr txBox="1"/>
          <p:nvPr/>
        </p:nvSpPr>
        <p:spPr>
          <a:xfrm>
            <a:off x="206725" y="696850"/>
            <a:ext cx="3136800" cy="35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rgbClr val="CDECFF"/>
                </a:solidFill>
                <a:latin typeface="Montserrat"/>
                <a:ea typeface="Montserrat"/>
                <a:cs typeface="Montserrat"/>
                <a:sym typeface="Montserrat"/>
              </a:rPr>
              <a:t>Предложение для тех, </a:t>
            </a:r>
            <a:endParaRPr b="1" sz="1600">
              <a:solidFill>
                <a:srgbClr val="CDEC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600">
                <a:solidFill>
                  <a:srgbClr val="CDECFF"/>
                </a:solidFill>
                <a:latin typeface="Montserrat"/>
                <a:ea typeface="Montserrat"/>
                <a:cs typeface="Montserrat"/>
                <a:sym typeface="Montserrat"/>
              </a:rPr>
              <a:t>кто хочет уже сейчас хочет получать целевой трафик</a:t>
            </a:r>
            <a:r>
              <a:rPr b="1" lang="ru" sz="1600"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rPr>
              <a:t> из органики и выжимать лиды и подписчиков до 10 раз дешевле рынка</a:t>
            </a:r>
            <a:endParaRPr b="1" sz="1600">
              <a:solidFill>
                <a:srgbClr val="EFEF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t/>
            </a:r>
            <a:endParaRPr b="1" sz="1600">
              <a:solidFill>
                <a:srgbClr val="EFEF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1000"/>
              </a:spcAft>
              <a:buNone/>
            </a:pPr>
            <a:r>
              <a:rPr b="1" lang="ru" sz="1600"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rPr>
              <a:t>а значит, и зарабатывать в 10 раз больше, чем остальные ;)</a:t>
            </a:r>
            <a:endParaRPr b="1" sz="1600">
              <a:solidFill>
                <a:srgbClr val="EFEF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84" name="Google Shape;284;p38"/>
          <p:cNvPicPr preferRelativeResize="0"/>
          <p:nvPr/>
        </p:nvPicPr>
        <p:blipFill rotWithShape="1">
          <a:blip r:embed="rId4">
            <a:alphaModFix/>
          </a:blip>
          <a:srcRect b="36625" l="0" r="42538" t="627"/>
          <a:stretch/>
        </p:blipFill>
        <p:spPr>
          <a:xfrm>
            <a:off x="3514325" y="696862"/>
            <a:ext cx="5068876" cy="374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38"/>
          <p:cNvPicPr preferRelativeResize="0"/>
          <p:nvPr/>
        </p:nvPicPr>
        <p:blipFill rotWithShape="1">
          <a:blip r:embed="rId4">
            <a:alphaModFix/>
          </a:blip>
          <a:srcRect b="36625" l="88367" r="0" t="627"/>
          <a:stretch/>
        </p:blipFill>
        <p:spPr>
          <a:xfrm>
            <a:off x="7557047" y="696862"/>
            <a:ext cx="1026152" cy="37497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3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514329" y="1563705"/>
            <a:ext cx="5068870" cy="288293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38"/>
          <p:cNvPicPr preferRelativeResize="0"/>
          <p:nvPr/>
        </p:nvPicPr>
        <p:blipFill rotWithShape="1">
          <a:blip r:embed="rId3">
            <a:alphaModFix/>
          </a:blip>
          <a:srcRect b="20140" l="0" r="45054" t="0"/>
          <a:stretch/>
        </p:blipFill>
        <p:spPr>
          <a:xfrm rot="-1663055">
            <a:off x="5076077" y="3026690"/>
            <a:ext cx="1441175" cy="594199"/>
          </a:xfrm>
          <a:prstGeom prst="rect">
            <a:avLst/>
          </a:prstGeom>
          <a:noFill/>
          <a:ln>
            <a:noFill/>
          </a:ln>
        </p:spPr>
      </p:pic>
      <p:sp>
        <p:nvSpPr>
          <p:cNvPr id="288" name="Google Shape;288;p38"/>
          <p:cNvSpPr txBox="1"/>
          <p:nvPr/>
        </p:nvSpPr>
        <p:spPr>
          <a:xfrm rot="-1784246">
            <a:off x="5070703" y="3023684"/>
            <a:ext cx="1430369" cy="581822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целевые лиды</a:t>
            </a:r>
            <a:endParaRPr b="1" sz="12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2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за 30-40₽</a:t>
            </a:r>
            <a:endParaRPr b="1" sz="12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92" name="Shape 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93" name="Google Shape;293;p3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215800" y="-142525"/>
            <a:ext cx="9610777" cy="4169000"/>
          </a:xfrm>
          <a:prstGeom prst="rect">
            <a:avLst/>
          </a:prstGeom>
          <a:noFill/>
          <a:ln>
            <a:noFill/>
          </a:ln>
        </p:spPr>
      </p:pic>
      <p:sp>
        <p:nvSpPr>
          <p:cNvPr id="294" name="Google Shape;294;p39"/>
          <p:cNvSpPr txBox="1"/>
          <p:nvPr/>
        </p:nvSpPr>
        <p:spPr>
          <a:xfrm>
            <a:off x="538950" y="1435250"/>
            <a:ext cx="4259700" cy="246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800"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rPr>
              <a:t>Запишитесь на личный разбор</a:t>
            </a:r>
            <a:endParaRPr sz="1600"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EFEFE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На встрече разберем ваш запрос.</a:t>
            </a:r>
            <a:endParaRPr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ru">
                <a:solidFill>
                  <a:srgbClr val="EFEFE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Вы получите персональные рекомендации </a:t>
            </a:r>
            <a:endParaRPr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EFEFE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и дорожную карту развития в </a:t>
            </a:r>
            <a:r>
              <a:rPr lang="ru">
                <a:solidFill>
                  <a:srgbClr val="EFEFE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инфобизнесе </a:t>
            </a:r>
            <a:endParaRPr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rgbClr val="EFEFE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с SEO</a:t>
            </a:r>
            <a:r>
              <a:rPr lang="ru">
                <a:solidFill>
                  <a:srgbClr val="EFEFEF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, я покажу, как конкретно вам решать персональные задачи роста и двигаться вперед в профессии любым из предложенных путей.</a:t>
            </a:r>
            <a:endParaRPr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295" name="Google Shape;295;p39"/>
          <p:cNvPicPr preferRelativeResize="0"/>
          <p:nvPr/>
        </p:nvPicPr>
        <p:blipFill rotWithShape="1">
          <a:blip r:embed="rId4">
            <a:alphaModFix/>
          </a:blip>
          <a:srcRect b="20140" l="0" r="45054" t="0"/>
          <a:stretch/>
        </p:blipFill>
        <p:spPr>
          <a:xfrm rot="17">
            <a:off x="5402650" y="1728608"/>
            <a:ext cx="3097498" cy="1875410"/>
          </a:xfrm>
          <a:prstGeom prst="rect">
            <a:avLst/>
          </a:prstGeom>
          <a:noFill/>
          <a:ln>
            <a:noFill/>
          </a:ln>
        </p:spPr>
      </p:pic>
      <p:sp>
        <p:nvSpPr>
          <p:cNvPr id="296" name="Google Shape;296;p39"/>
          <p:cNvSpPr txBox="1"/>
          <p:nvPr/>
        </p:nvSpPr>
        <p:spPr>
          <a:xfrm>
            <a:off x="5619760" y="1866299"/>
            <a:ext cx="28239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 strike="sngStrike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24 000₽</a:t>
            </a:r>
            <a:endParaRPr sz="1800" strike="sngStrike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333333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0₽</a:t>
            </a:r>
            <a:endParaRPr sz="3000">
              <a:solidFill>
                <a:srgbClr val="333333"/>
              </a:solidFill>
            </a:endParaRPr>
          </a:p>
        </p:txBody>
      </p:sp>
      <p:sp>
        <p:nvSpPr>
          <p:cNvPr id="297" name="Google Shape;297;p39"/>
          <p:cNvSpPr txBox="1"/>
          <p:nvPr/>
        </p:nvSpPr>
        <p:spPr>
          <a:xfrm>
            <a:off x="5615500" y="2848500"/>
            <a:ext cx="2671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33333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для учеников курса </a:t>
            </a:r>
            <a:r>
              <a:rPr lang="ru" sz="1200">
                <a:solidFill>
                  <a:srgbClr val="333333"/>
                </a:solidFill>
                <a:latin typeface="Montserrat Light"/>
                <a:ea typeface="Montserrat Light"/>
                <a:cs typeface="Montserrat Light"/>
                <a:sym typeface="Montserrat Light"/>
              </a:rPr>
              <a:t>в течение 3-х дней после получения этого урока</a:t>
            </a:r>
            <a:endParaRPr sz="1200">
              <a:solidFill>
                <a:srgbClr val="333333"/>
              </a:solidFill>
            </a:endParaRPr>
          </a:p>
        </p:txBody>
      </p:sp>
      <p:pic>
        <p:nvPicPr>
          <p:cNvPr id="298" name="Google Shape;298;p39"/>
          <p:cNvPicPr preferRelativeResize="0"/>
          <p:nvPr/>
        </p:nvPicPr>
        <p:blipFill>
          <a:blip r:embed="rId5">
            <a:alphaModFix amt="30000"/>
          </a:blip>
          <a:stretch>
            <a:fillRect/>
          </a:stretch>
        </p:blipFill>
        <p:spPr>
          <a:xfrm rot="821156">
            <a:off x="7487356" y="1477037"/>
            <a:ext cx="1037914" cy="23785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3" name="Google Shape;303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9050" y="179850"/>
            <a:ext cx="8765899" cy="47224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04" name="Google Shape;304;p40"/>
          <p:cNvPicPr preferRelativeResize="0"/>
          <p:nvPr/>
        </p:nvPicPr>
        <p:blipFill>
          <a:blip r:embed="rId4">
            <a:alphaModFix amt="11000"/>
          </a:blip>
          <a:stretch>
            <a:fillRect/>
          </a:stretch>
        </p:blipFill>
        <p:spPr>
          <a:xfrm rot="366658">
            <a:off x="144250" y="2203829"/>
            <a:ext cx="1210675" cy="2774475"/>
          </a:xfrm>
          <a:prstGeom prst="rect">
            <a:avLst/>
          </a:prstGeom>
          <a:noFill/>
          <a:ln>
            <a:noFill/>
          </a:ln>
        </p:spPr>
      </p:pic>
      <p:sp>
        <p:nvSpPr>
          <p:cNvPr id="305" name="Google Shape;305;p40"/>
          <p:cNvSpPr txBox="1"/>
          <p:nvPr>
            <p:ph idx="4294967295" type="ctrTitle"/>
          </p:nvPr>
        </p:nvSpPr>
        <p:spPr>
          <a:xfrm>
            <a:off x="311700" y="317525"/>
            <a:ext cx="6117600" cy="1596900"/>
          </a:xfrm>
          <a:prstGeom prst="rect">
            <a:avLst/>
          </a:prstGeom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ДО ВСТРЕЧИ</a:t>
            </a:r>
            <a:endParaRPr sz="4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4000">
                <a:solidFill>
                  <a:schemeClr val="lt1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НА ЛИЧНОМ РАЗБОРЕ</a:t>
            </a:r>
            <a:endParaRPr sz="4000">
              <a:solidFill>
                <a:schemeClr val="lt1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6"/>
          <p:cNvSpPr txBox="1"/>
          <p:nvPr/>
        </p:nvSpPr>
        <p:spPr>
          <a:xfrm>
            <a:off x="311700" y="0"/>
            <a:ext cx="8363100" cy="15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ВАШ ПРОГРЕСС ВО ВРЕМЯ </a:t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ВВОДНОГО КУРСА</a:t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14" name="Google Shape;114;p26"/>
          <p:cNvPicPr preferRelativeResize="0"/>
          <p:nvPr/>
        </p:nvPicPr>
        <p:blipFill rotWithShape="1">
          <a:blip r:embed="rId3">
            <a:alphaModFix amt="51000"/>
          </a:blip>
          <a:srcRect b="0" l="475" r="475" t="0"/>
          <a:stretch/>
        </p:blipFill>
        <p:spPr>
          <a:xfrm>
            <a:off x="5458579" y="1584974"/>
            <a:ext cx="544700" cy="31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6"/>
          <p:cNvPicPr preferRelativeResize="0"/>
          <p:nvPr/>
        </p:nvPicPr>
        <p:blipFill>
          <a:blip r:embed="rId4">
            <a:alphaModFix amt="50000"/>
          </a:blip>
          <a:stretch>
            <a:fillRect/>
          </a:stretch>
        </p:blipFill>
        <p:spPr>
          <a:xfrm>
            <a:off x="371012" y="1551599"/>
            <a:ext cx="521359" cy="3575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6"/>
          <p:cNvPicPr preferRelativeResize="0"/>
          <p:nvPr/>
        </p:nvPicPr>
        <p:blipFill>
          <a:blip r:embed="rId5">
            <a:alphaModFix amt="51000"/>
          </a:blip>
          <a:stretch>
            <a:fillRect/>
          </a:stretch>
        </p:blipFill>
        <p:spPr>
          <a:xfrm>
            <a:off x="2638196" y="1584987"/>
            <a:ext cx="544700" cy="31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6"/>
          <p:cNvPicPr preferRelativeResize="0"/>
          <p:nvPr/>
        </p:nvPicPr>
        <p:blipFill rotWithShape="1">
          <a:blip r:embed="rId6">
            <a:alphaModFix amt="50000"/>
          </a:blip>
          <a:srcRect b="0" l="709" r="709" t="0"/>
          <a:stretch/>
        </p:blipFill>
        <p:spPr>
          <a:xfrm>
            <a:off x="359337" y="3032574"/>
            <a:ext cx="544700" cy="31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6"/>
          <p:cNvPicPr preferRelativeResize="0"/>
          <p:nvPr/>
        </p:nvPicPr>
        <p:blipFill rotWithShape="1">
          <a:blip r:embed="rId7">
            <a:alphaModFix amt="51000"/>
          </a:blip>
          <a:srcRect b="0" l="475" r="475" t="0"/>
          <a:stretch/>
        </p:blipFill>
        <p:spPr>
          <a:xfrm>
            <a:off x="2766187" y="3032587"/>
            <a:ext cx="544700" cy="3127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6"/>
          <p:cNvPicPr preferRelativeResize="0"/>
          <p:nvPr/>
        </p:nvPicPr>
        <p:blipFill rotWithShape="1">
          <a:blip r:embed="rId8">
            <a:alphaModFix amt="50000"/>
          </a:blip>
          <a:srcRect b="0" l="709" r="709" t="0"/>
          <a:stretch/>
        </p:blipFill>
        <p:spPr>
          <a:xfrm>
            <a:off x="5652425" y="3032574"/>
            <a:ext cx="544700" cy="312750"/>
          </a:xfrm>
          <a:prstGeom prst="rect">
            <a:avLst/>
          </a:prstGeom>
          <a:noFill/>
          <a:ln>
            <a:noFill/>
          </a:ln>
        </p:spPr>
      </p:pic>
      <p:sp>
        <p:nvSpPr>
          <p:cNvPr id="120" name="Google Shape;120;p26"/>
          <p:cNvSpPr txBox="1"/>
          <p:nvPr/>
        </p:nvSpPr>
        <p:spPr>
          <a:xfrm>
            <a:off x="5652425" y="3235525"/>
            <a:ext cx="2616600" cy="14673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1" name="Google Shape;121;p26"/>
          <p:cNvSpPr txBox="1"/>
          <p:nvPr/>
        </p:nvSpPr>
        <p:spPr>
          <a:xfrm>
            <a:off x="2766175" y="3235525"/>
            <a:ext cx="2616600" cy="14673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2" name="Google Shape;122;p26"/>
          <p:cNvSpPr txBox="1"/>
          <p:nvPr/>
        </p:nvSpPr>
        <p:spPr>
          <a:xfrm>
            <a:off x="359325" y="3235525"/>
            <a:ext cx="2137200" cy="14673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3" name="Google Shape;123;p26"/>
          <p:cNvSpPr txBox="1"/>
          <p:nvPr/>
        </p:nvSpPr>
        <p:spPr>
          <a:xfrm>
            <a:off x="5443025" y="1778700"/>
            <a:ext cx="2826000" cy="10065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4" name="Google Shape;124;p26"/>
          <p:cNvSpPr txBox="1"/>
          <p:nvPr/>
        </p:nvSpPr>
        <p:spPr>
          <a:xfrm>
            <a:off x="2638200" y="1778700"/>
            <a:ext cx="2535900" cy="10065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5" name="Google Shape;125;p26"/>
          <p:cNvSpPr txBox="1"/>
          <p:nvPr/>
        </p:nvSpPr>
        <p:spPr>
          <a:xfrm>
            <a:off x="359325" y="1778700"/>
            <a:ext cx="2021100" cy="10065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26" name="Google Shape;126;p26"/>
          <p:cNvPicPr preferRelativeResize="0"/>
          <p:nvPr/>
        </p:nvPicPr>
        <p:blipFill>
          <a:blip r:embed="rId9">
            <a:alphaModFix amt="25000"/>
          </a:blip>
          <a:stretch>
            <a:fillRect/>
          </a:stretch>
        </p:blipFill>
        <p:spPr>
          <a:xfrm rot="1947298">
            <a:off x="4592307" y="574086"/>
            <a:ext cx="6109493" cy="20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27" name="Google Shape;127;p26"/>
          <p:cNvSpPr txBox="1"/>
          <p:nvPr/>
        </p:nvSpPr>
        <p:spPr>
          <a:xfrm>
            <a:off x="359325" y="1884900"/>
            <a:ext cx="1994400" cy="79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Определили, как 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будете использовать 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SEO в инфобизнесе 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8" name="Google Shape;128;p26"/>
          <p:cNvSpPr txBox="1"/>
          <p:nvPr/>
        </p:nvSpPr>
        <p:spPr>
          <a:xfrm>
            <a:off x="2704550" y="1778700"/>
            <a:ext cx="24144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Разобрали, как устроено SEO-продвижение, чтобы влиять на поисковую выдачу своего контента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29" name="Google Shape;129;p26"/>
          <p:cNvSpPr txBox="1"/>
          <p:nvPr/>
        </p:nvSpPr>
        <p:spPr>
          <a:xfrm>
            <a:off x="5549025" y="1778700"/>
            <a:ext cx="26670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Определили спрос в своей нише, чтобы спрогнозировать трафик и конверсии по </a:t>
            </a:r>
            <a:r>
              <a:rPr lang="ru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стандартной</a:t>
            </a:r>
            <a:r>
              <a:rPr lang="ru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 воронке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0" name="Google Shape;130;p26"/>
          <p:cNvSpPr txBox="1"/>
          <p:nvPr/>
        </p:nvSpPr>
        <p:spPr>
          <a:xfrm>
            <a:off x="359325" y="3271300"/>
            <a:ext cx="21372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Проанализировали контент конкурентов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в поисковой выдаче 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по теме с наибольшим спросом и подготовили ТЗ статьи 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1" name="Google Shape;131;p26"/>
          <p:cNvSpPr txBox="1"/>
          <p:nvPr/>
        </p:nvSpPr>
        <p:spPr>
          <a:xfrm>
            <a:off x="2766175" y="3271300"/>
            <a:ext cx="2616600" cy="143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Узнали, как написать сильный продающий текст, чтобы привлечь читателя и закрыть его на целевое действие, 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и как найти подходящего копирайтера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32" name="Google Shape;132;p26"/>
          <p:cNvSpPr txBox="1"/>
          <p:nvPr/>
        </p:nvSpPr>
        <p:spPr>
          <a:xfrm>
            <a:off x="5743150" y="3465925"/>
            <a:ext cx="2414400" cy="100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rgbClr val="FFFFFF"/>
                </a:solidFill>
                <a:latin typeface="Montserrat"/>
                <a:ea typeface="Montserrat"/>
                <a:cs typeface="Montserrat"/>
                <a:sym typeface="Montserrat"/>
              </a:rPr>
              <a:t>Выбрали бесплатные площадки для публикации текста и получения первых регистраций через статью</a:t>
            </a:r>
            <a:endParaRPr sz="1200"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7" name="Google Shape;137;p27"/>
          <p:cNvPicPr preferRelativeResize="0"/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 rot="2356603">
            <a:off x="4916981" y="1235237"/>
            <a:ext cx="6109494" cy="2025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p27"/>
          <p:cNvSpPr txBox="1"/>
          <p:nvPr/>
        </p:nvSpPr>
        <p:spPr>
          <a:xfrm>
            <a:off x="311700" y="0"/>
            <a:ext cx="8363100" cy="15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6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ЧТО БУДЕТ ДАЛЬШЕ…</a:t>
            </a:r>
            <a:endParaRPr sz="36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grpSp>
        <p:nvGrpSpPr>
          <p:cNvPr id="139" name="Google Shape;139;p27"/>
          <p:cNvGrpSpPr/>
          <p:nvPr/>
        </p:nvGrpSpPr>
        <p:grpSpPr>
          <a:xfrm>
            <a:off x="1662050" y="1395675"/>
            <a:ext cx="5662276" cy="3592599"/>
            <a:chOff x="9" y="1885060"/>
            <a:chExt cx="4256390" cy="2700593"/>
          </a:xfrm>
        </p:grpSpPr>
        <p:pic>
          <p:nvPicPr>
            <p:cNvPr id="140" name="Google Shape;140;p27"/>
            <p:cNvPicPr preferRelativeResize="0"/>
            <p:nvPr/>
          </p:nvPicPr>
          <p:blipFill rotWithShape="1">
            <a:blip r:embed="rId4">
              <a:alphaModFix/>
            </a:blip>
            <a:srcRect b="34617" l="0" r="33717" t="628"/>
            <a:stretch/>
          </p:blipFill>
          <p:spPr>
            <a:xfrm>
              <a:off x="9" y="1885060"/>
              <a:ext cx="4080469" cy="2700593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41" name="Google Shape;141;p27"/>
            <p:cNvPicPr preferRelativeResize="0"/>
            <p:nvPr/>
          </p:nvPicPr>
          <p:blipFill rotWithShape="1">
            <a:blip r:embed="rId4">
              <a:alphaModFix/>
            </a:blip>
            <a:srcRect b="34617" l="88367" r="0" t="628"/>
            <a:stretch/>
          </p:blipFill>
          <p:spPr>
            <a:xfrm>
              <a:off x="3540282" y="1885060"/>
              <a:ext cx="716117" cy="2700593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142" name="Google Shape;142;p27"/>
          <p:cNvPicPr preferRelativeResize="0"/>
          <p:nvPr/>
        </p:nvPicPr>
        <p:blipFill rotWithShape="1">
          <a:blip r:embed="rId5">
            <a:alphaModFix/>
          </a:blip>
          <a:srcRect b="6006" l="0" r="0" t="0"/>
          <a:stretch/>
        </p:blipFill>
        <p:spPr>
          <a:xfrm>
            <a:off x="1662038" y="2189689"/>
            <a:ext cx="5662425" cy="2953811"/>
          </a:xfrm>
          <a:prstGeom prst="rect">
            <a:avLst/>
          </a:prstGeom>
          <a:noFill/>
          <a:ln>
            <a:noFill/>
          </a:ln>
        </p:spPr>
      </p:pic>
      <p:sp>
        <p:nvSpPr>
          <p:cNvPr id="143" name="Google Shape;143;p27"/>
          <p:cNvSpPr/>
          <p:nvPr/>
        </p:nvSpPr>
        <p:spPr>
          <a:xfrm>
            <a:off x="5061450" y="2400850"/>
            <a:ext cx="2120100" cy="776700"/>
          </a:xfrm>
          <a:prstGeom prst="roundRect">
            <a:avLst>
              <a:gd fmla="val 16667" name="adj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4" name="Google Shape;144;p27"/>
          <p:cNvSpPr/>
          <p:nvPr/>
        </p:nvSpPr>
        <p:spPr>
          <a:xfrm flipH="1" rot="10800000">
            <a:off x="5061450" y="3008025"/>
            <a:ext cx="442800" cy="281700"/>
          </a:xfrm>
          <a:prstGeom prst="rtTriangle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27"/>
          <p:cNvSpPr txBox="1"/>
          <p:nvPr/>
        </p:nvSpPr>
        <p:spPr>
          <a:xfrm>
            <a:off x="5134125" y="2442850"/>
            <a:ext cx="2047500" cy="69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Симба</a:t>
            </a:r>
            <a:r>
              <a:rPr b="1" lang="ru" sz="10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, используй поисковики, трафик </a:t>
            </a:r>
            <a:endParaRPr b="1" sz="10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10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и воронки по максимуму</a:t>
            </a:r>
            <a:endParaRPr b="1" sz="10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28"/>
          <p:cNvSpPr txBox="1"/>
          <p:nvPr/>
        </p:nvSpPr>
        <p:spPr>
          <a:xfrm>
            <a:off x="311725" y="1810575"/>
            <a:ext cx="3596700" cy="26703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t/>
            </a:r>
            <a:endParaRPr sz="1200">
              <a:solidFill>
                <a:srgbClr val="EFEFE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1" name="Google Shape;151;p28"/>
          <p:cNvPicPr preferRelativeResize="0"/>
          <p:nvPr/>
        </p:nvPicPr>
        <p:blipFill>
          <a:blip r:embed="rId3">
            <a:alphaModFix amt="50000"/>
          </a:blip>
          <a:stretch>
            <a:fillRect/>
          </a:stretch>
        </p:blipFill>
        <p:spPr>
          <a:xfrm>
            <a:off x="311712" y="1551599"/>
            <a:ext cx="521359" cy="357508"/>
          </a:xfrm>
          <a:prstGeom prst="rect">
            <a:avLst/>
          </a:prstGeom>
          <a:noFill/>
          <a:ln>
            <a:noFill/>
          </a:ln>
        </p:spPr>
      </p:pic>
      <p:pic>
        <p:nvPicPr>
          <p:cNvPr id="152" name="Google Shape;152;p28"/>
          <p:cNvPicPr preferRelativeResize="0"/>
          <p:nvPr/>
        </p:nvPicPr>
        <p:blipFill rotWithShape="1">
          <a:blip r:embed="rId4">
            <a:alphaModFix/>
          </a:blip>
          <a:srcRect b="20140" l="0" r="45054" t="0"/>
          <a:stretch/>
        </p:blipFill>
        <p:spPr>
          <a:xfrm rot="24">
            <a:off x="311725" y="1810588"/>
            <a:ext cx="3596698" cy="2670273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28"/>
          <p:cNvSpPr txBox="1"/>
          <p:nvPr/>
        </p:nvSpPr>
        <p:spPr>
          <a:xfrm>
            <a:off x="311700" y="0"/>
            <a:ext cx="8363100" cy="15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ПРОЦЕСС</a:t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ПРОДВИЖЕНИЯ</a:t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54" name="Google Shape;154;p28"/>
          <p:cNvPicPr preferRelativeResize="0"/>
          <p:nvPr/>
        </p:nvPicPr>
        <p:blipFill>
          <a:blip r:embed="rId5">
            <a:alphaModFix amt="25000"/>
          </a:blip>
          <a:stretch>
            <a:fillRect/>
          </a:stretch>
        </p:blipFill>
        <p:spPr>
          <a:xfrm rot="1947298">
            <a:off x="4592307" y="574086"/>
            <a:ext cx="6109493" cy="20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5" name="Google Shape;155;p28"/>
          <p:cNvPicPr preferRelativeResize="0"/>
          <p:nvPr/>
        </p:nvPicPr>
        <p:blipFill>
          <a:blip r:embed="rId6">
            <a:alphaModFix amt="51000"/>
          </a:blip>
          <a:stretch>
            <a:fillRect/>
          </a:stretch>
        </p:blipFill>
        <p:spPr>
          <a:xfrm>
            <a:off x="4220896" y="1572674"/>
            <a:ext cx="544700" cy="312750"/>
          </a:xfrm>
          <a:prstGeom prst="rect">
            <a:avLst/>
          </a:prstGeom>
          <a:noFill/>
          <a:ln>
            <a:noFill/>
          </a:ln>
        </p:spPr>
      </p:pic>
      <p:sp>
        <p:nvSpPr>
          <p:cNvPr id="156" name="Google Shape;156;p28"/>
          <p:cNvSpPr txBox="1"/>
          <p:nvPr/>
        </p:nvSpPr>
        <p:spPr>
          <a:xfrm>
            <a:off x="4220900" y="1810575"/>
            <a:ext cx="3596700" cy="26703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EFEFE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Работа над конверсией для перевода трафика на целевое действие</a:t>
            </a:r>
            <a:endParaRPr sz="1500">
              <a:solidFill>
                <a:srgbClr val="EFEFE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EFEFEF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rPr>
              <a:t>Оптимизация конверсии</a:t>
            </a:r>
            <a:endParaRPr sz="1200">
              <a:solidFill>
                <a:srgbClr val="EFEF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rPr>
              <a:t>Построение связки</a:t>
            </a:r>
            <a:endParaRPr sz="1200">
              <a:solidFill>
                <a:srgbClr val="EFEFEF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EFEFEF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rgbClr val="EFEFEF"/>
                </a:solidFill>
                <a:latin typeface="Montserrat"/>
                <a:ea typeface="Montserrat"/>
                <a:cs typeface="Montserrat"/>
                <a:sym typeface="Montserrat"/>
              </a:rPr>
              <a:t>Отслеживание метрик</a:t>
            </a:r>
            <a:endParaRPr>
              <a:solidFill>
                <a:srgbClr val="FFFFFF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57" name="Google Shape;157;p28"/>
          <p:cNvPicPr preferRelativeResize="0"/>
          <p:nvPr/>
        </p:nvPicPr>
        <p:blipFill rotWithShape="1">
          <a:blip r:embed="rId4">
            <a:alphaModFix/>
          </a:blip>
          <a:srcRect b="20140" l="0" r="45054" t="0"/>
          <a:stretch/>
        </p:blipFill>
        <p:spPr>
          <a:xfrm rot="23">
            <a:off x="4867366" y="4251658"/>
            <a:ext cx="2303770" cy="368685"/>
          </a:xfrm>
          <a:prstGeom prst="rect">
            <a:avLst/>
          </a:prstGeom>
          <a:noFill/>
          <a:ln>
            <a:noFill/>
          </a:ln>
        </p:spPr>
      </p:pic>
      <p:sp>
        <p:nvSpPr>
          <p:cNvPr id="158" name="Google Shape;158;p28"/>
          <p:cNvSpPr/>
          <p:nvPr/>
        </p:nvSpPr>
        <p:spPr>
          <a:xfrm>
            <a:off x="4867366" y="4251650"/>
            <a:ext cx="2303700" cy="368700"/>
          </a:xfrm>
          <a:prstGeom prst="rect">
            <a:avLst/>
          </a:prstGeom>
          <a:noFill/>
          <a:ln cap="flat" cmpd="sng" w="9525">
            <a:solidFill>
              <a:srgbClr val="595959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Montserrat SemiBold"/>
                <a:ea typeface="Montserrat SemiBold"/>
                <a:cs typeface="Montserrat SemiBold"/>
                <a:sym typeface="Montserrat SemiBold"/>
              </a:rPr>
              <a:t>в этом уроке </a:t>
            </a:r>
            <a:endParaRPr sz="1200"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latin typeface="Montserrat SemiBold"/>
                <a:ea typeface="Montserrat SemiBold"/>
                <a:cs typeface="Montserrat SemiBold"/>
                <a:sym typeface="Montserrat SemiBold"/>
              </a:rPr>
              <a:t>и после обучения</a:t>
            </a:r>
            <a:endParaRPr sz="1200">
              <a:solidFill>
                <a:srgbClr val="000000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59" name="Google Shape;159;p28"/>
          <p:cNvSpPr txBox="1"/>
          <p:nvPr/>
        </p:nvSpPr>
        <p:spPr>
          <a:xfrm>
            <a:off x="376825" y="2200125"/>
            <a:ext cx="3466500" cy="1891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33333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Подготовительная работа </a:t>
            </a:r>
            <a:endParaRPr sz="1500">
              <a:solidFill>
                <a:srgbClr val="333333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500">
                <a:solidFill>
                  <a:srgbClr val="33333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над статьей и ее размещением</a:t>
            </a:r>
            <a:endParaRPr sz="1500">
              <a:solidFill>
                <a:srgbClr val="333333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Анализ спроса в нише</a:t>
            </a:r>
            <a:endParaRPr sz="12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Сбор ключевых слов</a:t>
            </a:r>
            <a:endParaRPr sz="12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Формирование контент-плана</a:t>
            </a:r>
            <a:endParaRPr sz="12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Подготовка тех.задание</a:t>
            </a:r>
            <a:endParaRPr sz="12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-3048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33333"/>
              </a:buClr>
              <a:buSzPts val="1200"/>
              <a:buFont typeface="Montserrat"/>
              <a:buChar char="●"/>
            </a:pPr>
            <a:r>
              <a:rPr lang="ru" sz="1200">
                <a:solidFill>
                  <a:srgbClr val="333333"/>
                </a:solidFill>
                <a:latin typeface="Montserrat"/>
                <a:ea typeface="Montserrat"/>
                <a:cs typeface="Montserrat"/>
                <a:sym typeface="Montserrat"/>
              </a:rPr>
              <a:t>Написание и публикация текста</a:t>
            </a:r>
            <a:endParaRPr sz="1200">
              <a:solidFill>
                <a:srgbClr val="333333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0" name="Google Shape;160;p28"/>
          <p:cNvSpPr txBox="1"/>
          <p:nvPr/>
        </p:nvSpPr>
        <p:spPr>
          <a:xfrm>
            <a:off x="958225" y="4251650"/>
            <a:ext cx="2303700" cy="3687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None/>
            </a:pPr>
            <a:r>
              <a:rPr lang="ru" sz="1200">
                <a:solidFill>
                  <a:srgbClr val="FFFF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пройдено</a:t>
            </a:r>
            <a:endParaRPr sz="1200">
              <a:solidFill>
                <a:srgbClr val="FFFFFF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4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/>
          <p:nvPr/>
        </p:nvSpPr>
        <p:spPr>
          <a:xfrm>
            <a:off x="2983235" y="2449275"/>
            <a:ext cx="2162700" cy="14763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Удержание аудитории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регулярный контент 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 польза в основных каналах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6" name="Google Shape;166;p29"/>
          <p:cNvSpPr txBox="1"/>
          <p:nvPr/>
        </p:nvSpPr>
        <p:spPr>
          <a:xfrm>
            <a:off x="379125" y="2449281"/>
            <a:ext cx="2346600" cy="14763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Построение </a:t>
            </a:r>
            <a:endParaRPr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связки</a:t>
            </a:r>
            <a:endParaRPr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ссылки, баннеры, 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лид-магнит в контенте 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и при переходе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67" name="Google Shape;167;p29"/>
          <p:cNvSpPr txBox="1"/>
          <p:nvPr/>
        </p:nvSpPr>
        <p:spPr>
          <a:xfrm>
            <a:off x="311700" y="0"/>
            <a:ext cx="8363100" cy="15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РАБОТА С КОНВЕРСИЕЙ</a:t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  <p:pic>
        <p:nvPicPr>
          <p:cNvPr id="168" name="Google Shape;168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50601">
            <a:off x="-101726" y="724861"/>
            <a:ext cx="9470001" cy="349077"/>
          </a:xfrm>
          <a:prstGeom prst="rect">
            <a:avLst/>
          </a:prstGeom>
          <a:noFill/>
          <a:ln>
            <a:noFill/>
          </a:ln>
        </p:spPr>
      </p:pic>
      <p:sp>
        <p:nvSpPr>
          <p:cNvPr id="169" name="Google Shape;169;p29"/>
          <p:cNvSpPr txBox="1"/>
          <p:nvPr/>
        </p:nvSpPr>
        <p:spPr>
          <a:xfrm rot="-130431">
            <a:off x="-430935" y="678286"/>
            <a:ext cx="8478402" cy="523863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719999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800">
                <a:solidFill>
                  <a:srgbClr val="333333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НА ЧТО ОБРАЩАТЬ ВНИМАНИЕ</a:t>
            </a:r>
            <a:endParaRPr sz="1800">
              <a:solidFill>
                <a:srgbClr val="333333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</p:txBody>
      </p:sp>
      <p:sp>
        <p:nvSpPr>
          <p:cNvPr id="170" name="Google Shape;170;p29"/>
          <p:cNvSpPr txBox="1"/>
          <p:nvPr/>
        </p:nvSpPr>
        <p:spPr>
          <a:xfrm>
            <a:off x="5374926" y="2449277"/>
            <a:ext cx="2346600" cy="14763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Отслеживание </a:t>
            </a:r>
            <a:endParaRPr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метрик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100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переход на статью, </a:t>
            </a:r>
            <a:endParaRPr sz="1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подписки, регистрации, заявки, продажи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1" name="Google Shape;171;p29"/>
          <p:cNvSpPr txBox="1"/>
          <p:nvPr/>
        </p:nvSpPr>
        <p:spPr>
          <a:xfrm>
            <a:off x="311700" y="1403500"/>
            <a:ext cx="7648500" cy="923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rgbClr val="CDECFF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Это ключевые моменты, которые невозможно уместить в 5 уроков, </a:t>
            </a: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но нужно понимать основные принципы и моменты, чтобы влиять </a:t>
            </a:r>
            <a:endParaRPr sz="1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на них на практике</a:t>
            </a:r>
            <a:endParaRPr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72" name="Google Shape;172;p29"/>
          <p:cNvCxnSpPr/>
          <p:nvPr/>
        </p:nvCxnSpPr>
        <p:spPr>
          <a:xfrm>
            <a:off x="404725" y="4286725"/>
            <a:ext cx="72912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173" name="Google Shape;173;p29"/>
          <p:cNvCxnSpPr/>
          <p:nvPr/>
        </p:nvCxnSpPr>
        <p:spPr>
          <a:xfrm>
            <a:off x="379125" y="4027000"/>
            <a:ext cx="0" cy="25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cxnSp>
        <p:nvCxnSpPr>
          <p:cNvPr id="174" name="Google Shape;174;p29"/>
          <p:cNvCxnSpPr/>
          <p:nvPr/>
        </p:nvCxnSpPr>
        <p:spPr>
          <a:xfrm>
            <a:off x="7721525" y="4027000"/>
            <a:ext cx="0" cy="2568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lgDash"/>
            <a:round/>
            <a:headEnd len="med" w="med" type="none"/>
            <a:tailEnd len="med" w="med" type="none"/>
          </a:ln>
        </p:spPr>
      </p:cxnSp>
      <p:sp>
        <p:nvSpPr>
          <p:cNvPr id="175" name="Google Shape;175;p29"/>
          <p:cNvSpPr txBox="1"/>
          <p:nvPr/>
        </p:nvSpPr>
        <p:spPr>
          <a:xfrm>
            <a:off x="387775" y="4286725"/>
            <a:ext cx="73338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200">
                <a:solidFill>
                  <a:schemeClr val="lt1"/>
                </a:solidFill>
                <a:latin typeface="Montserrat SemiBold"/>
                <a:ea typeface="Montserrat SemiBold"/>
                <a:cs typeface="Montserrat SemiBold"/>
                <a:sym typeface="Montserrat SemiBold"/>
              </a:rPr>
              <a:t>оптимизация конверсии</a:t>
            </a:r>
            <a:endParaRPr sz="1200">
              <a:solidFill>
                <a:schemeClr val="lt1"/>
              </a:solidFill>
              <a:latin typeface="Montserrat SemiBold"/>
              <a:ea typeface="Montserrat SemiBold"/>
              <a:cs typeface="Montserrat SemiBold"/>
              <a:sym typeface="Montserrat SemiBold"/>
            </a:endParaRPr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ru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перевод трафика из статей в целевые </a:t>
            </a:r>
            <a:r>
              <a:rPr lang="ru" sz="10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действия</a:t>
            </a:r>
            <a:endParaRPr sz="10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0" name="Google Shape;180;p30"/>
          <p:cNvPicPr preferRelativeResize="0"/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 rot="2356603">
            <a:off x="4916981" y="1235237"/>
            <a:ext cx="6109494" cy="20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81" name="Google Shape;181;p30"/>
          <p:cNvPicPr preferRelativeResize="0"/>
          <p:nvPr/>
        </p:nvPicPr>
        <p:blipFill rotWithShape="1">
          <a:blip r:embed="rId4">
            <a:alphaModFix amt="51000"/>
          </a:blip>
          <a:srcRect b="0" l="475" r="475" t="0"/>
          <a:stretch/>
        </p:blipFill>
        <p:spPr>
          <a:xfrm>
            <a:off x="351429" y="2999124"/>
            <a:ext cx="544700" cy="312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30"/>
          <p:cNvSpPr txBox="1"/>
          <p:nvPr/>
        </p:nvSpPr>
        <p:spPr>
          <a:xfrm>
            <a:off x="351425" y="3235675"/>
            <a:ext cx="3235500" cy="9324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Репутационное продвижение</a:t>
            </a:r>
            <a:endParaRPr sz="1300">
              <a:solidFill>
                <a:srgbClr val="EFEFEF"/>
              </a:solidFill>
              <a:latin typeface="Montserrat Light"/>
              <a:ea typeface="Montserrat Light"/>
              <a:cs typeface="Montserrat Light"/>
              <a:sym typeface="Montserrat Light"/>
            </a:endParaRPr>
          </a:p>
        </p:txBody>
      </p:sp>
      <p:pic>
        <p:nvPicPr>
          <p:cNvPr id="183" name="Google Shape;183;p30"/>
          <p:cNvPicPr preferRelativeResize="0"/>
          <p:nvPr/>
        </p:nvPicPr>
        <p:blipFill>
          <a:blip r:embed="rId5">
            <a:alphaModFix amt="50000"/>
          </a:blip>
          <a:stretch>
            <a:fillRect/>
          </a:stretch>
        </p:blipFill>
        <p:spPr>
          <a:xfrm>
            <a:off x="351412" y="1698199"/>
            <a:ext cx="521359" cy="357508"/>
          </a:xfrm>
          <a:prstGeom prst="rect">
            <a:avLst/>
          </a:prstGeom>
          <a:noFill/>
          <a:ln>
            <a:noFill/>
          </a:ln>
        </p:spPr>
      </p:pic>
      <p:sp>
        <p:nvSpPr>
          <p:cNvPr id="184" name="Google Shape;184;p30"/>
          <p:cNvSpPr txBox="1"/>
          <p:nvPr/>
        </p:nvSpPr>
        <p:spPr>
          <a:xfrm>
            <a:off x="351425" y="1957800"/>
            <a:ext cx="3235500" cy="9324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Крауд-маркетинг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85" name="Google Shape;185;p30"/>
          <p:cNvPicPr preferRelativeResize="0"/>
          <p:nvPr/>
        </p:nvPicPr>
        <p:blipFill>
          <a:blip r:embed="rId6">
            <a:alphaModFix amt="51000"/>
          </a:blip>
          <a:stretch>
            <a:fillRect/>
          </a:stretch>
        </p:blipFill>
        <p:spPr>
          <a:xfrm>
            <a:off x="3997521" y="1719274"/>
            <a:ext cx="544700" cy="312750"/>
          </a:xfrm>
          <a:prstGeom prst="rect">
            <a:avLst/>
          </a:prstGeom>
          <a:noFill/>
          <a:ln>
            <a:noFill/>
          </a:ln>
        </p:spPr>
      </p:pic>
      <p:sp>
        <p:nvSpPr>
          <p:cNvPr id="186" name="Google Shape;186;p30"/>
          <p:cNvSpPr txBox="1"/>
          <p:nvPr/>
        </p:nvSpPr>
        <p:spPr>
          <a:xfrm>
            <a:off x="3997498" y="1957800"/>
            <a:ext cx="3235500" cy="932400"/>
          </a:xfrm>
          <a:prstGeom prst="rect">
            <a:avLst/>
          </a:prstGeom>
          <a:solidFill>
            <a:srgbClr val="202020"/>
          </a:solidFill>
          <a:ln cap="flat" cmpd="sng" w="9525">
            <a:solidFill>
              <a:srgbClr val="434343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ru" sz="13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Ссылочное продвижение</a:t>
            </a:r>
            <a:endParaRPr sz="13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87" name="Google Shape;187;p30"/>
          <p:cNvSpPr txBox="1"/>
          <p:nvPr/>
        </p:nvSpPr>
        <p:spPr>
          <a:xfrm>
            <a:off x="311700" y="0"/>
            <a:ext cx="8363100" cy="1551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0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СТРАТЕГИИ ПРОДВИЖЕНИЯ</a:t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ru" sz="3000">
                <a:solidFill>
                  <a:srgbClr val="FFFFFF"/>
                </a:solidFill>
                <a:latin typeface="Montserrat ExtraBold"/>
                <a:ea typeface="Montserrat ExtraBold"/>
                <a:cs typeface="Montserrat ExtraBold"/>
                <a:sym typeface="Montserrat ExtraBold"/>
              </a:rPr>
              <a:t>КОНТЕНТА С ПОМОЩЬЮ SEO</a:t>
            </a:r>
            <a:endParaRPr sz="3000">
              <a:solidFill>
                <a:srgbClr val="FFFFFF"/>
              </a:solidFill>
              <a:latin typeface="Montserrat ExtraBold"/>
              <a:ea typeface="Montserrat ExtraBold"/>
              <a:cs typeface="Montserrat ExtraBold"/>
              <a:sym typeface="Montserrat ExtraBold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2" name="Google Shape;192;p31"/>
          <p:cNvPicPr preferRelativeResize="0"/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 rot="3314577">
            <a:off x="4715556" y="1520987"/>
            <a:ext cx="6109493" cy="20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93" name="Google Shape;193;p31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9848890">
            <a:off x="1605888" y="930908"/>
            <a:ext cx="9017668" cy="27240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4" name="Google Shape;194;p3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572000" y="722700"/>
            <a:ext cx="3711676" cy="3530851"/>
          </a:xfrm>
          <a:prstGeom prst="rect">
            <a:avLst/>
          </a:prstGeom>
          <a:noFill/>
          <a:ln>
            <a:noFill/>
          </a:ln>
          <a:effectLst>
            <a:outerShdw blurRad="371475" rotWithShape="0" algn="bl" dir="13140000" dist="95250">
              <a:srgbClr val="FECCCC">
                <a:alpha val="41000"/>
              </a:srgbClr>
            </a:outerShdw>
          </a:effectLst>
        </p:spPr>
      </p:pic>
      <p:sp>
        <p:nvSpPr>
          <p:cNvPr id="195" name="Google Shape;195;p31"/>
          <p:cNvSpPr txBox="1"/>
          <p:nvPr/>
        </p:nvSpPr>
        <p:spPr>
          <a:xfrm>
            <a:off x="327525" y="2429713"/>
            <a:ext cx="3867900" cy="58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1200"/>
              </a:spcAft>
              <a:buNone/>
            </a:pPr>
            <a:r>
              <a:rPr b="1" lang="ru" sz="2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КРАУД-МАРКЕТИНГ</a:t>
            </a:r>
            <a:endParaRPr b="1" sz="22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196" name="Google Shape;196;p31"/>
          <p:cNvPicPr preferRelativeResize="0"/>
          <p:nvPr/>
        </p:nvPicPr>
        <p:blipFill rotWithShape="1">
          <a:blip r:embed="rId4">
            <a:alphaModFix/>
          </a:blip>
          <a:srcRect b="0" l="0" r="44515" t="0"/>
          <a:stretch/>
        </p:blipFill>
        <p:spPr>
          <a:xfrm>
            <a:off x="4572000" y="482738"/>
            <a:ext cx="3162950" cy="3499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7" name="Google Shape;197;p31"/>
          <p:cNvPicPr preferRelativeResize="0"/>
          <p:nvPr/>
        </p:nvPicPr>
        <p:blipFill rotWithShape="1">
          <a:blip r:embed="rId4">
            <a:alphaModFix/>
          </a:blip>
          <a:srcRect b="0" l="64873" r="783" t="0"/>
          <a:stretch/>
        </p:blipFill>
        <p:spPr>
          <a:xfrm>
            <a:off x="6325925" y="482738"/>
            <a:ext cx="1957748" cy="3499849"/>
          </a:xfrm>
          <a:prstGeom prst="rect">
            <a:avLst/>
          </a:prstGeom>
          <a:noFill/>
          <a:ln>
            <a:noFill/>
          </a:ln>
        </p:spPr>
      </p:pic>
      <p:pic>
        <p:nvPicPr>
          <p:cNvPr id="198" name="Google Shape;198;p31"/>
          <p:cNvPicPr preferRelativeResize="0"/>
          <p:nvPr/>
        </p:nvPicPr>
        <p:blipFill rotWithShape="1">
          <a:blip r:embed="rId5">
            <a:alphaModFix/>
          </a:blip>
          <a:srcRect b="8236" l="17761" r="36285" t="19769"/>
          <a:stretch/>
        </p:blipFill>
        <p:spPr>
          <a:xfrm>
            <a:off x="4572000" y="1028125"/>
            <a:ext cx="3711600" cy="376613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3" name="Google Shape;203;p32"/>
          <p:cNvPicPr preferRelativeResize="0"/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 rot="3314577">
            <a:off x="4715556" y="1520987"/>
            <a:ext cx="6109493" cy="20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32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9848890">
            <a:off x="1605888" y="930908"/>
            <a:ext cx="9017668" cy="27240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32"/>
          <p:cNvPicPr preferRelativeResize="0"/>
          <p:nvPr/>
        </p:nvPicPr>
        <p:blipFill rotWithShape="1">
          <a:blip r:embed="rId4">
            <a:alphaModFix/>
          </a:blip>
          <a:srcRect b="31656" l="0" r="0" t="0"/>
          <a:stretch/>
        </p:blipFill>
        <p:spPr>
          <a:xfrm>
            <a:off x="3749812" y="1187151"/>
            <a:ext cx="4729824" cy="3074975"/>
          </a:xfrm>
          <a:prstGeom prst="rect">
            <a:avLst/>
          </a:prstGeom>
          <a:noFill/>
          <a:ln>
            <a:noFill/>
          </a:ln>
          <a:effectLst>
            <a:outerShdw blurRad="371475" rotWithShape="0" algn="bl" dir="13140000" dist="95250">
              <a:srgbClr val="FECCCC">
                <a:alpha val="41000"/>
              </a:srgbClr>
            </a:outerShdw>
          </a:effectLst>
        </p:spPr>
      </p:pic>
      <p:sp>
        <p:nvSpPr>
          <p:cNvPr id="206" name="Google Shape;206;p32"/>
          <p:cNvSpPr txBox="1"/>
          <p:nvPr/>
        </p:nvSpPr>
        <p:spPr>
          <a:xfrm>
            <a:off x="327525" y="2049138"/>
            <a:ext cx="3867900" cy="1045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ССЫЛОЧНОЕ</a:t>
            </a:r>
            <a:endParaRPr b="1" sz="2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6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ПРОДВИЖЕНИЕ</a:t>
            </a:r>
            <a:endParaRPr b="1" sz="26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07" name="Google Shape;207;p32"/>
          <p:cNvPicPr preferRelativeResize="0"/>
          <p:nvPr/>
        </p:nvPicPr>
        <p:blipFill rotWithShape="1">
          <a:blip r:embed="rId4">
            <a:alphaModFix/>
          </a:blip>
          <a:srcRect b="24196" l="0" r="44515" t="0"/>
          <a:stretch/>
        </p:blipFill>
        <p:spPr>
          <a:xfrm>
            <a:off x="3749812" y="881376"/>
            <a:ext cx="4030579" cy="3380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2"/>
          <p:cNvPicPr preferRelativeResize="0"/>
          <p:nvPr/>
        </p:nvPicPr>
        <p:blipFill rotWithShape="1">
          <a:blip r:embed="rId4">
            <a:alphaModFix/>
          </a:blip>
          <a:srcRect b="24196" l="64873" r="783" t="0"/>
          <a:stretch/>
        </p:blipFill>
        <p:spPr>
          <a:xfrm>
            <a:off x="5984856" y="881376"/>
            <a:ext cx="2494779" cy="3380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209" name="Google Shape;209;p32"/>
          <p:cNvPicPr preferRelativeResize="0"/>
          <p:nvPr/>
        </p:nvPicPr>
        <p:blipFill rotWithShape="1">
          <a:blip r:embed="rId5">
            <a:alphaModFix/>
          </a:blip>
          <a:srcRect b="44532" l="15261" r="39585" t="15410"/>
          <a:stretch/>
        </p:blipFill>
        <p:spPr>
          <a:xfrm>
            <a:off x="3749800" y="1579000"/>
            <a:ext cx="4729824" cy="271771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4" name="Google Shape;214;p33"/>
          <p:cNvPicPr preferRelativeResize="0"/>
          <p:nvPr/>
        </p:nvPicPr>
        <p:blipFill>
          <a:blip r:embed="rId3">
            <a:alphaModFix amt="25000"/>
          </a:blip>
          <a:stretch>
            <a:fillRect/>
          </a:stretch>
        </p:blipFill>
        <p:spPr>
          <a:xfrm rot="3314577">
            <a:off x="4715556" y="1520987"/>
            <a:ext cx="6109493" cy="2025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15" name="Google Shape;215;p33"/>
          <p:cNvPicPr preferRelativeResize="0"/>
          <p:nvPr/>
        </p:nvPicPr>
        <p:blipFill>
          <a:blip r:embed="rId3">
            <a:alphaModFix amt="80000"/>
          </a:blip>
          <a:stretch>
            <a:fillRect/>
          </a:stretch>
        </p:blipFill>
        <p:spPr>
          <a:xfrm rot="-9848890">
            <a:off x="1605888" y="930908"/>
            <a:ext cx="9017668" cy="272409"/>
          </a:xfrm>
          <a:prstGeom prst="rect">
            <a:avLst/>
          </a:prstGeom>
          <a:noFill/>
          <a:ln>
            <a:noFill/>
          </a:ln>
        </p:spPr>
      </p:pic>
      <p:sp>
        <p:nvSpPr>
          <p:cNvPr id="216" name="Google Shape;216;p33"/>
          <p:cNvSpPr txBox="1"/>
          <p:nvPr/>
        </p:nvSpPr>
        <p:spPr>
          <a:xfrm>
            <a:off x="327525" y="2082288"/>
            <a:ext cx="3867900" cy="9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РЕПУТАЦИОННОЕ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ru" sz="2400">
                <a:solidFill>
                  <a:schemeClr val="lt1"/>
                </a:solidFill>
                <a:latin typeface="Montserrat"/>
                <a:ea typeface="Montserrat"/>
                <a:cs typeface="Montserrat"/>
                <a:sym typeface="Montserrat"/>
              </a:rPr>
              <a:t>ПРОДВИЖЕНИЕ</a:t>
            </a:r>
            <a:endParaRPr b="1" sz="2400">
              <a:solidFill>
                <a:schemeClr val="lt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pic>
        <p:nvPicPr>
          <p:cNvPr id="217" name="Google Shape;217;p33"/>
          <p:cNvPicPr preferRelativeResize="0"/>
          <p:nvPr/>
        </p:nvPicPr>
        <p:blipFill rotWithShape="1">
          <a:blip r:embed="rId4">
            <a:alphaModFix/>
          </a:blip>
          <a:srcRect b="31053" l="0" r="46754" t="0"/>
          <a:stretch/>
        </p:blipFill>
        <p:spPr>
          <a:xfrm>
            <a:off x="4180775" y="1026238"/>
            <a:ext cx="3867900" cy="3074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18" name="Google Shape;218;p3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180775" y="1709292"/>
            <a:ext cx="3867899" cy="240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